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4"/>
  </p:notes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 id="270" r:id="rId14"/>
    <p:sldId id="326" r:id="rId15"/>
    <p:sldId id="271" r:id="rId16"/>
    <p:sldId id="272" r:id="rId17"/>
    <p:sldId id="323" r:id="rId18"/>
    <p:sldId id="282" r:id="rId19"/>
    <p:sldId id="275" r:id="rId20"/>
    <p:sldId id="316" r:id="rId21"/>
    <p:sldId id="321" r:id="rId22"/>
    <p:sldId id="322" r:id="rId23"/>
    <p:sldId id="317" r:id="rId24"/>
    <p:sldId id="318" r:id="rId25"/>
    <p:sldId id="320" r:id="rId26"/>
    <p:sldId id="284" r:id="rId27"/>
    <p:sldId id="285" r:id="rId28"/>
    <p:sldId id="294" r:id="rId29"/>
    <p:sldId id="324" r:id="rId30"/>
    <p:sldId id="325" r:id="rId31"/>
    <p:sldId id="287" r:id="rId32"/>
    <p:sldId id="28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13</a:t>
            </a:fld>
            <a:endParaRPr lang="en-US"/>
          </a:p>
        </p:txBody>
      </p:sp>
    </p:spTree>
    <p:extLst>
      <p:ext uri="{BB962C8B-B14F-4D97-AF65-F5344CB8AC3E}">
        <p14:creationId xmlns:p14="http://schemas.microsoft.com/office/powerpoint/2010/main" val="237142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424220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31</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226107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mosca01.github.io/CAIS117-S2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help.gradescope.com/article/ccbpppziu9-student-submit-wor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https://amosca01.github.io/CAIS117-S24/</a:t>
            </a:r>
            <a:r>
              <a:rPr lang="en-US" sz="3200" dirty="0"/>
              <a:t> </a:t>
            </a:r>
          </a:p>
          <a:p>
            <a:pPr marL="0" indent="0">
              <a:buNone/>
            </a:pPr>
            <a:endParaRPr lang="en-US" sz="3200" dirty="0"/>
          </a:p>
          <a:p>
            <a:r>
              <a:rPr lang="en-US" sz="3200" dirty="0"/>
              <a:t>Office Hours</a:t>
            </a:r>
          </a:p>
          <a:p>
            <a:pPr lvl="1"/>
            <a:r>
              <a:rPr lang="en-US" sz="3000" dirty="0"/>
              <a:t>Wilson Hall 325</a:t>
            </a:r>
          </a:p>
          <a:p>
            <a:pPr lvl="2"/>
            <a:r>
              <a:rPr lang="en-US" sz="2800" dirty="0"/>
              <a:t>Wednesday 09:30 - 11:00</a:t>
            </a:r>
          </a:p>
          <a:p>
            <a:pPr lvl="2"/>
            <a:r>
              <a:rPr lang="en-US" sz="2800" dirty="0"/>
              <a:t>Thursday 14:30 - 16:30</a:t>
            </a:r>
          </a:p>
          <a:p>
            <a:pPr lvl="2"/>
            <a:r>
              <a:rPr lang="en-US" sz="2800" dirty="0"/>
              <a:t>By Appointment </a:t>
            </a:r>
          </a:p>
        </p:txBody>
      </p:sp>
    </p:spTree>
    <p:extLst>
      <p:ext uri="{BB962C8B-B14F-4D97-AF65-F5344CB8AC3E}">
        <p14:creationId xmlns:p14="http://schemas.microsoft.com/office/powerpoint/2010/main" val="76338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1800" dirty="0"/>
          </a:p>
          <a:p>
            <a:r>
              <a:rPr lang="en-US" sz="2800" dirty="0"/>
              <a:t>Textbook: </a:t>
            </a:r>
            <a:r>
              <a:rPr lang="en-US" sz="2800" i="1" dirty="0"/>
              <a:t>Programming in Python 3 with </a:t>
            </a:r>
            <a:r>
              <a:rPr lang="en-US" sz="2800" i="1" dirty="0" err="1"/>
              <a:t>zyLabs</a:t>
            </a:r>
            <a:endParaRPr lang="en-US" sz="2800" i="1" dirty="0"/>
          </a:p>
          <a:p>
            <a:pPr lvl="1"/>
            <a:r>
              <a:rPr lang="en-US" sz="2400" dirty="0"/>
              <a:t>See course website for instructions </a:t>
            </a:r>
          </a:p>
          <a:p>
            <a:r>
              <a:rPr lang="en-US" sz="2800" dirty="0"/>
              <a:t>Assignments:</a:t>
            </a:r>
          </a:p>
          <a:p>
            <a:pPr lvl="1"/>
            <a:r>
              <a:rPr lang="en-US" sz="2400" b="0" i="0" dirty="0">
                <a:effectLst/>
              </a:rPr>
              <a:t>Turn in on </a:t>
            </a:r>
            <a:r>
              <a:rPr lang="en-US" sz="2400" b="0" i="0" dirty="0" err="1">
                <a:effectLst/>
              </a:rPr>
              <a:t>Gradescope</a:t>
            </a:r>
            <a:r>
              <a:rPr lang="en-US" sz="2400" b="0" i="0" dirty="0">
                <a:effectLst/>
              </a:rPr>
              <a:t> (</a:t>
            </a:r>
            <a:r>
              <a:rPr lang="en-US" sz="2400" b="0" i="0" dirty="0">
                <a:effectLst/>
                <a:hlinkClick r:id="rId2"/>
              </a:rPr>
              <a:t>https://help.gradescope.com/article/ccbpppziu9-student-submit-work</a:t>
            </a:r>
            <a:r>
              <a:rPr lang="en-US" sz="2400" b="0" i="0" dirty="0">
                <a:effectLst/>
              </a:rPr>
              <a:t>) </a:t>
            </a:r>
          </a:p>
          <a:p>
            <a:r>
              <a:rPr lang="en-US" sz="2800" dirty="0"/>
              <a:t>Due Dates: As listed on course schedule.</a:t>
            </a:r>
            <a:r>
              <a:rPr lang="en-US" sz="2400" dirty="0"/>
              <a:t> </a:t>
            </a:r>
          </a:p>
          <a:p>
            <a:pPr lvl="1"/>
            <a:r>
              <a:rPr lang="en-US" sz="2400" dirty="0"/>
              <a:t>24hr grace period; no late submissions</a:t>
            </a:r>
          </a:p>
          <a:p>
            <a:pPr lvl="1"/>
            <a:r>
              <a:rPr lang="en-US" sz="2400" dirty="0"/>
              <a:t>Lowest homework dropped </a:t>
            </a:r>
          </a:p>
          <a:p>
            <a:pPr lvl="1"/>
            <a:r>
              <a:rPr lang="en-US" sz="2400" dirty="0"/>
              <a:t>See syllabus for revise and resubmit policy </a:t>
            </a:r>
          </a:p>
        </p:txBody>
      </p:sp>
    </p:spTree>
    <p:extLst>
      <p:ext uri="{BB962C8B-B14F-4D97-AF65-F5344CB8AC3E}">
        <p14:creationId xmlns:p14="http://schemas.microsoft.com/office/powerpoint/2010/main" val="341358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a:xfrm>
            <a:off x="3810001" y="692726"/>
            <a:ext cx="7647708" cy="5805055"/>
          </a:xfrm>
        </p:spPr>
        <p:txBody>
          <a:bodyPr anchor="t">
            <a:normAutofit/>
          </a:bodyPr>
          <a:lstStyle/>
          <a:p>
            <a:pPr marL="0" indent="0">
              <a:buNone/>
            </a:pPr>
            <a:r>
              <a:rPr lang="en-US" sz="2800" dirty="0"/>
              <a:t>Assignments </a:t>
            </a:r>
          </a:p>
          <a:p>
            <a:pPr lvl="1"/>
            <a:r>
              <a:rPr lang="en-US" sz="2800" dirty="0"/>
              <a:t>Homework </a:t>
            </a:r>
          </a:p>
          <a:p>
            <a:pPr lvl="2"/>
            <a:r>
              <a:rPr lang="en-US" sz="2400" dirty="0"/>
              <a:t>Pair assignments</a:t>
            </a:r>
          </a:p>
          <a:p>
            <a:pPr lvl="2"/>
            <a:r>
              <a:rPr lang="en-US" sz="2400" dirty="0"/>
              <a:t>Graded on effort and correctness </a:t>
            </a:r>
          </a:p>
          <a:p>
            <a:pPr lvl="1"/>
            <a:r>
              <a:rPr lang="en-US" sz="2800" dirty="0"/>
              <a:t>Quizzes</a:t>
            </a:r>
          </a:p>
          <a:p>
            <a:pPr lvl="2"/>
            <a:r>
              <a:rPr lang="en-US" sz="2400" dirty="0"/>
              <a:t>Individual assignments </a:t>
            </a:r>
          </a:p>
          <a:p>
            <a:pPr lvl="2"/>
            <a:r>
              <a:rPr lang="en-US" sz="2400" dirty="0"/>
              <a:t>Can re-take as many times as wanted before deadline </a:t>
            </a:r>
          </a:p>
          <a:p>
            <a:pPr lvl="1"/>
            <a:r>
              <a:rPr lang="en-US" sz="2800" dirty="0"/>
              <a:t>In-class Activities</a:t>
            </a:r>
          </a:p>
          <a:p>
            <a:pPr lvl="2"/>
            <a:r>
              <a:rPr lang="en-US" sz="2400" dirty="0"/>
              <a:t>Graded on effort </a:t>
            </a:r>
          </a:p>
          <a:p>
            <a:pPr lvl="1"/>
            <a:r>
              <a:rPr lang="en-US" sz="2800" dirty="0"/>
              <a:t>Final Project </a:t>
            </a:r>
          </a:p>
          <a:p>
            <a:pPr lvl="2"/>
            <a:r>
              <a:rPr lang="en-US" sz="2400" dirty="0"/>
              <a:t>Small group </a:t>
            </a:r>
          </a:p>
          <a:p>
            <a:pPr lvl="2"/>
            <a:r>
              <a:rPr lang="en-US" sz="2400" dirty="0"/>
              <a:t>Graded on creativity and correctness </a:t>
            </a:r>
          </a:p>
        </p:txBody>
      </p:sp>
    </p:spTree>
    <p:extLst>
      <p:ext uri="{BB962C8B-B14F-4D97-AF65-F5344CB8AC3E}">
        <p14:creationId xmlns:p14="http://schemas.microsoft.com/office/powerpoint/2010/main" val="364571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if you need any additional support  </a:t>
            </a:r>
          </a:p>
        </p:txBody>
      </p:sp>
    </p:spTree>
    <p:extLst>
      <p:ext uri="{BB962C8B-B14F-4D97-AF65-F5344CB8AC3E}">
        <p14:creationId xmlns:p14="http://schemas.microsoft.com/office/powerpoint/2010/main" val="102586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winter break</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3200" dirty="0"/>
              <a:t>Form </a:t>
            </a:r>
            <a:r>
              <a:rPr lang="en-US" sz="3200" b="1" dirty="0">
                <a:highlight>
                  <a:srgbClr val="FFFF00"/>
                </a:highlight>
              </a:rPr>
              <a:t>new groups</a:t>
            </a:r>
            <a:r>
              <a:rPr lang="en-US" sz="3200" b="1" dirty="0"/>
              <a:t> </a:t>
            </a:r>
            <a:r>
              <a:rPr lang="en-US" sz="3200" dirty="0"/>
              <a:t>of 3 </a:t>
            </a:r>
            <a:r>
              <a:rPr lang="en-US" sz="3200" dirty="0">
                <a:solidFill>
                  <a:schemeClr val="tx1">
                    <a:lumMod val="50000"/>
                    <a:lumOff val="50000"/>
                  </a:schemeClr>
                </a:solidFill>
              </a:rPr>
              <a:t>(move around!)</a:t>
            </a:r>
          </a:p>
          <a:p>
            <a:r>
              <a:rPr lang="en-US" sz="3200" dirty="0"/>
              <a:t>Introduce yourselves </a:t>
            </a:r>
            <a:r>
              <a:rPr lang="en-US" sz="3200" dirty="0">
                <a:solidFill>
                  <a:schemeClr val="tx1">
                    <a:lumMod val="50000"/>
                    <a:lumOff val="50000"/>
                  </a:schemeClr>
                </a:solidFill>
              </a:rPr>
              <a:t>(name, pronouns)</a:t>
            </a:r>
          </a:p>
          <a:p>
            <a:r>
              <a:rPr lang="en-US" sz="3200" dirty="0"/>
              <a:t>Share:</a:t>
            </a:r>
          </a:p>
          <a:p>
            <a:pPr lvl="1"/>
            <a:r>
              <a:rPr lang="en-US" sz="3200" dirty="0"/>
              <a:t>Would you rather live in a mansion that you can never leave OR live in a camper van and move as often as you want?</a:t>
            </a:r>
          </a:p>
          <a:p>
            <a:r>
              <a:rPr lang="en-US" sz="32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800" dirty="0"/>
              <a:t>Form </a:t>
            </a:r>
            <a:r>
              <a:rPr lang="en-US" sz="2800" b="1" dirty="0">
                <a:highlight>
                  <a:srgbClr val="FFFF00"/>
                </a:highlight>
              </a:rPr>
              <a:t>new new groups</a:t>
            </a:r>
            <a:r>
              <a:rPr lang="en-US" sz="2800" b="1" dirty="0"/>
              <a:t> </a:t>
            </a:r>
            <a:r>
              <a:rPr lang="en-US" sz="2800" dirty="0"/>
              <a:t>of 3 </a:t>
            </a:r>
            <a:r>
              <a:rPr lang="en-US" sz="2800" dirty="0">
                <a:solidFill>
                  <a:schemeClr val="tx1">
                    <a:lumMod val="50000"/>
                    <a:lumOff val="50000"/>
                  </a:schemeClr>
                </a:solidFill>
              </a:rPr>
              <a:t>(move around!)</a:t>
            </a:r>
          </a:p>
          <a:p>
            <a:r>
              <a:rPr lang="en-US" sz="2800" dirty="0"/>
              <a:t>Introduce yourselves </a:t>
            </a:r>
            <a:r>
              <a:rPr lang="en-US" sz="2800" dirty="0">
                <a:solidFill>
                  <a:schemeClr val="tx1">
                    <a:lumMod val="50000"/>
                    <a:lumOff val="50000"/>
                  </a:schemeClr>
                </a:solidFill>
              </a:rPr>
              <a:t>(name, pronouns)</a:t>
            </a:r>
          </a:p>
          <a:p>
            <a:r>
              <a:rPr lang="en-US" sz="2800" dirty="0"/>
              <a:t>Share:</a:t>
            </a:r>
          </a:p>
          <a:p>
            <a:pPr lvl="1"/>
            <a:r>
              <a:rPr lang="en-US" sz="2800" dirty="0"/>
              <a:t>Would you rather have the ability to teleport OR be able to breath underwater? </a:t>
            </a:r>
          </a:p>
          <a:p>
            <a:r>
              <a:rPr lang="en-US" sz="3200" dirty="0"/>
              <a:t>After about 5 minutes we will go around, introduce ourselves, and share our would you rather answers</a:t>
            </a:r>
          </a:p>
          <a:p>
            <a:pPr lvl="1"/>
            <a:endParaRPr lang="en-US" sz="28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240</TotalTime>
  <Words>1530</Words>
  <Application>Microsoft Macintosh PowerPoint</Application>
  <PresentationFormat>Widescreen</PresentationFormat>
  <Paragraphs>208</Paragraphs>
  <Slides>32</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Cambria Math</vt:lpstr>
      <vt:lpstr>Corbel</vt:lpstr>
      <vt:lpstr>Courier</vt:lpstr>
      <vt:lpstr>FreightSansW01</vt:lpstr>
      <vt:lpstr>Google Sans</vt:lpstr>
      <vt:lpstr>nyt-magsans</vt:lpstr>
      <vt:lpstr>Wingdings 2</vt:lpstr>
      <vt:lpstr>Frame</vt:lpstr>
      <vt:lpstr>Intro to Coding with Python– Welcome!</vt:lpstr>
      <vt:lpstr>Plan for Today</vt:lpstr>
      <vt:lpstr>Who Am I?</vt:lpstr>
      <vt:lpstr>Who Am I?</vt:lpstr>
      <vt:lpstr>Who Am I?</vt:lpstr>
      <vt:lpstr>Who Are You?</vt:lpstr>
      <vt:lpstr>Who Are You?</vt:lpstr>
      <vt:lpstr>Who Are You?</vt:lpstr>
      <vt:lpstr>What You Will Learn &amp; Logistics </vt:lpstr>
      <vt:lpstr>What Is This Class?</vt:lpstr>
      <vt:lpstr>**Important Info** </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12</cp:revision>
  <dcterms:created xsi:type="dcterms:W3CDTF">2023-08-03T18:49:17Z</dcterms:created>
  <dcterms:modified xsi:type="dcterms:W3CDTF">2023-12-11T18:48:27Z</dcterms:modified>
</cp:coreProperties>
</file>